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17"/>
  </p:notesMasterIdLst>
  <p:sldIdLst>
    <p:sldId id="287" r:id="rId3"/>
    <p:sldId id="298" r:id="rId4"/>
    <p:sldId id="292" r:id="rId5"/>
    <p:sldId id="303" r:id="rId6"/>
    <p:sldId id="305" r:id="rId7"/>
    <p:sldId id="304" r:id="rId8"/>
    <p:sldId id="293" r:id="rId9"/>
    <p:sldId id="306" r:id="rId10"/>
    <p:sldId id="311" r:id="rId11"/>
    <p:sldId id="312" r:id="rId12"/>
    <p:sldId id="309" r:id="rId13"/>
    <p:sldId id="307" r:id="rId14"/>
    <p:sldId id="310" r:id="rId15"/>
    <p:sldId id="301" r:id="rId16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FRITZ1" initials="CFRITZ1" lastIdx="6" clrIdx="0">
    <p:extLst>
      <p:ext uri="{19B8F6BF-5375-455C-9EA6-DF929625EA0E}">
        <p15:presenceInfo xmlns:p15="http://schemas.microsoft.com/office/powerpoint/2012/main" userId="CFRITZ1" providerId="None"/>
      </p:ext>
    </p:extLst>
  </p:cmAuthor>
  <p:cmAuthor id="2" name="Constanze Fritz" initials="CF" lastIdx="12" clrIdx="1">
    <p:extLst>
      <p:ext uri="{19B8F6BF-5375-455C-9EA6-DF929625EA0E}">
        <p15:presenceInfo xmlns:p15="http://schemas.microsoft.com/office/powerpoint/2012/main" userId="S-1-5-21-509409911-1548269835-2977968529-694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BBB"/>
    <a:srgbClr val="E98300"/>
    <a:srgbClr val="C50084"/>
    <a:srgbClr val="A2AD00"/>
    <a:srgbClr val="722EA5"/>
    <a:srgbClr val="6163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4661" autoAdjust="0"/>
  </p:normalViewPr>
  <p:slideViewPr>
    <p:cSldViewPr snapToGrid="0">
      <p:cViewPr varScale="1">
        <p:scale>
          <a:sx n="152" d="100"/>
          <a:sy n="152" d="100"/>
        </p:scale>
        <p:origin x="668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4" d="100"/>
          <a:sy n="94" d="100"/>
        </p:scale>
        <p:origin x="309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6E1C8-1E02-4789-AAF3-FB7E831A2E8A}" type="datetimeFigureOut">
              <a:rPr lang="de-DE" smtClean="0"/>
              <a:t>20.12.2022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CE826D-D1C8-4EEF-91F1-CB337BB6AE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2803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80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E826D-D1C8-4EEF-91F1-CB337BB6AE52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44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630000" y="2844000"/>
            <a:ext cx="7886700" cy="796560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ts val="3200"/>
              </a:lnSpc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8" name="Textplatzhalter 2"/>
          <p:cNvSpPr>
            <a:spLocks noGrp="1"/>
          </p:cNvSpPr>
          <p:nvPr>
            <p:ph type="body" idx="1"/>
          </p:nvPr>
        </p:nvSpPr>
        <p:spPr>
          <a:xfrm>
            <a:off x="630000" y="3859365"/>
            <a:ext cx="7886700" cy="57273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3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8488800" cy="24228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de-DE" dirty="0" smtClean="0"/>
              <a:t>Bild durch Klicken auf das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4688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ik/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630238" y="331200"/>
            <a:ext cx="7233602" cy="310484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ts val="2160"/>
              </a:lnSpc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6" name="Diagrammplatzhalter 8"/>
          <p:cNvSpPr>
            <a:spLocks noGrp="1"/>
          </p:cNvSpPr>
          <p:nvPr>
            <p:ph type="chart" sz="quarter" idx="13"/>
          </p:nvPr>
        </p:nvSpPr>
        <p:spPr>
          <a:xfrm>
            <a:off x="628650" y="1652588"/>
            <a:ext cx="7235825" cy="32702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400"/>
            </a:lvl1pPr>
          </a:lstStyle>
          <a:p>
            <a:endParaRPr lang="de-DE" dirty="0"/>
          </a:p>
        </p:txBody>
      </p:sp>
      <p:sp>
        <p:nvSpPr>
          <p:cNvPr id="7" name="Textplatzhalter 2"/>
          <p:cNvSpPr>
            <a:spLocks noGrp="1"/>
          </p:cNvSpPr>
          <p:nvPr>
            <p:ph type="body" idx="1"/>
          </p:nvPr>
        </p:nvSpPr>
        <p:spPr>
          <a:xfrm>
            <a:off x="628650" y="687728"/>
            <a:ext cx="7886700" cy="61016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3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381866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ellenplatzhalter 6"/>
          <p:cNvSpPr>
            <a:spLocks noGrp="1"/>
          </p:cNvSpPr>
          <p:nvPr>
            <p:ph type="tbl" sz="quarter" idx="13"/>
          </p:nvPr>
        </p:nvSpPr>
        <p:spPr>
          <a:xfrm>
            <a:off x="628650" y="1332000"/>
            <a:ext cx="7799388" cy="355917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400"/>
            </a:lvl1pPr>
          </a:lstStyle>
          <a:p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630238" y="331200"/>
            <a:ext cx="7233602" cy="310484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ts val="2160"/>
              </a:lnSpc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0" name="Textplatzhalter 2"/>
          <p:cNvSpPr>
            <a:spLocks noGrp="1"/>
          </p:cNvSpPr>
          <p:nvPr>
            <p:ph type="body" idx="1"/>
          </p:nvPr>
        </p:nvSpPr>
        <p:spPr>
          <a:xfrm>
            <a:off x="628650" y="687728"/>
            <a:ext cx="7886700" cy="51850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3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959385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8488800" cy="24228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de-DE" dirty="0" smtClean="0"/>
              <a:t>Bild durch Klicken auf das Symbol hinzufügen</a:t>
            </a:r>
            <a:endParaRPr lang="de-DE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630000" y="2926618"/>
            <a:ext cx="7886700" cy="796560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ts val="2880"/>
              </a:lnSpc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7179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ischenkap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" y="0"/>
            <a:ext cx="9139122" cy="5714998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630000" y="2106000"/>
            <a:ext cx="7886700" cy="537018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ts val="2880"/>
              </a:lnSpc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9" name="Textplatzhalter 2"/>
          <p:cNvSpPr>
            <a:spLocks noGrp="1"/>
          </p:cNvSpPr>
          <p:nvPr>
            <p:ph type="body" idx="1"/>
          </p:nvPr>
        </p:nvSpPr>
        <p:spPr>
          <a:xfrm>
            <a:off x="630000" y="2515390"/>
            <a:ext cx="7886700" cy="8385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3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156242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630000" y="2926618"/>
            <a:ext cx="7886700" cy="796560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ts val="2880"/>
              </a:lnSpc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8488800" cy="24228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de-DE" dirty="0" smtClean="0"/>
              <a:t>Bild durch Klicken auf das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701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30000" y="331201"/>
            <a:ext cx="6858000" cy="46128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defRPr sz="2000" b="1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UnitPro-Medium" panose="02010604050101020104" pitchFamily="50" charset="0"/>
              </a:defRPr>
            </a:lvl1pPr>
          </a:lstStyle>
          <a:p>
            <a:r>
              <a:rPr lang="de-DE" dirty="0" smtClean="0"/>
              <a:t>Inhalt 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30000" y="1332000"/>
            <a:ext cx="6858000" cy="30495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600" b="0" baseline="0">
                <a:latin typeface="+mj-lt"/>
                <a:ea typeface="Verdana" panose="020B0604030504040204" pitchFamily="34" charset="0"/>
                <a:cs typeface="UnitPro-Regular" panose="020105040401010201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342900" indent="-342900">
              <a:buFont typeface="+mj-lt"/>
              <a:buAutoNum type="arabicPeriod"/>
            </a:pPr>
            <a:r>
              <a:rPr lang="de-DE" dirty="0" smtClean="0"/>
              <a:t>Inhalt</a:t>
            </a:r>
            <a:endParaRPr lang="de-DE" b="0" dirty="0" smtClean="0"/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Inhalt</a:t>
            </a:r>
            <a:endParaRPr lang="de-DE" b="0" dirty="0" smtClean="0"/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Inhalt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de-DE" dirty="0" smtClean="0"/>
              <a:t>Inhalt</a:t>
            </a:r>
            <a:endParaRPr lang="de-DE" b="0" dirty="0" smtClean="0"/>
          </a:p>
        </p:txBody>
      </p:sp>
    </p:spTree>
    <p:extLst>
      <p:ext uri="{BB962C8B-B14F-4D97-AF65-F5344CB8AC3E}">
        <p14:creationId xmlns:p14="http://schemas.microsoft.com/office/powerpoint/2010/main" val="2939319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630000" y="331200"/>
            <a:ext cx="7886700" cy="796560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>
          <a:xfrm>
            <a:off x="630000" y="1332000"/>
            <a:ext cx="7886700" cy="36438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37522584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365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eite mit Aufzähl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630000" y="331201"/>
            <a:ext cx="6858000" cy="46128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defRPr sz="20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6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630000" y="1332000"/>
            <a:ext cx="7886700" cy="3643860"/>
          </a:xfrm>
          <a:prstGeom prst="rect">
            <a:avLst/>
          </a:prstGeom>
        </p:spPr>
        <p:txBody>
          <a:bodyPr lIns="0" tIns="0" rIns="0" bIns="0"/>
          <a:lstStyle>
            <a:lvl1pPr marL="268288" marR="0" indent="-268288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Formatvorlage des Textmasters bearbeiten</a:t>
            </a:r>
          </a:p>
          <a:p>
            <a:pPr lvl="0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95921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30000" y="0"/>
            <a:ext cx="8532000" cy="4579200"/>
          </a:xfrm>
          <a:prstGeom prst="rect">
            <a:avLst/>
          </a:prstGeom>
          <a:solidFill>
            <a:schemeClr val="bg2"/>
          </a:solidFill>
        </p:spPr>
        <p:txBody>
          <a:bodyPr lIns="0" tIns="0" rIns="0" bIns="0"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Bild durch Klicken auf das Symbol hinzufügen</a:t>
            </a:r>
          </a:p>
          <a:p>
            <a:endParaRPr lang="de-DE" dirty="0"/>
          </a:p>
        </p:txBody>
      </p:sp>
      <p:sp>
        <p:nvSpPr>
          <p:cNvPr id="5" name="Textplatzhalter 13"/>
          <p:cNvSpPr>
            <a:spLocks noGrp="1"/>
          </p:cNvSpPr>
          <p:nvPr>
            <p:ph type="body" sz="quarter" idx="14"/>
          </p:nvPr>
        </p:nvSpPr>
        <p:spPr>
          <a:xfrm>
            <a:off x="630000" y="4712400"/>
            <a:ext cx="7074000" cy="36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7169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und Bild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630000" y="331200"/>
            <a:ext cx="7886700" cy="68988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4676400" y="1403247"/>
            <a:ext cx="3812692" cy="2541600"/>
          </a:xfrm>
          <a:prstGeom prst="rect">
            <a:avLst/>
          </a:prstGeom>
          <a:solidFill>
            <a:schemeClr val="bg2"/>
          </a:solidFill>
        </p:spPr>
        <p:txBody>
          <a:bodyPr lIns="0" tIns="0" rIns="0" bIns="0"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 smtClean="0"/>
              <a:t>Bild durch Klicken auf das Symbol hinzufügen</a:t>
            </a:r>
            <a:endParaRPr lang="de-DE" dirty="0"/>
          </a:p>
        </p:txBody>
      </p:sp>
      <p:sp>
        <p:nvSpPr>
          <p:cNvPr id="7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630000" y="1332000"/>
            <a:ext cx="3849636" cy="3643860"/>
          </a:xfrm>
          <a:prstGeom prst="rect">
            <a:avLst/>
          </a:prstGeom>
        </p:spPr>
        <p:txBody>
          <a:bodyPr lIns="0" tIns="0" rIns="0" bIns="0"/>
          <a:lstStyle>
            <a:lvl1pPr marL="268288" indent="-268288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Mustertext </a:t>
            </a:r>
            <a:r>
              <a:rPr lang="de-DE" dirty="0" err="1" smtClean="0"/>
              <a:t>Aufzähling</a:t>
            </a:r>
            <a:endParaRPr lang="de-DE" dirty="0" smtClean="0"/>
          </a:p>
          <a:p>
            <a:pPr lvl="0"/>
            <a:r>
              <a:rPr lang="de-DE" dirty="0" smtClean="0"/>
              <a:t>Mustertext Aufzählung 2-zeilig</a:t>
            </a:r>
            <a:br>
              <a:rPr lang="de-DE" dirty="0" smtClean="0"/>
            </a:br>
            <a:r>
              <a:rPr lang="de-DE" dirty="0" smtClean="0"/>
              <a:t>für längere Text</a:t>
            </a:r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614269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hrere Bilder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83ED38F5-D973-4765-B726-EC1D0DCBEE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1188" y="2833165"/>
            <a:ext cx="1727680" cy="18958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000"/>
              </a:lnSpc>
              <a:buFontTx/>
              <a:buNone/>
              <a:defRPr sz="1400"/>
            </a:lvl1pPr>
            <a:lvl2pPr marL="92075" indent="0">
              <a:buFontTx/>
              <a:buNone/>
              <a:defRPr sz="1600"/>
            </a:lvl2pPr>
            <a:lvl3pPr marL="182562" indent="0">
              <a:buFontTx/>
              <a:buNone/>
              <a:defRPr sz="1600"/>
            </a:lvl3pPr>
            <a:lvl4pPr marL="266700" indent="0">
              <a:buFontTx/>
              <a:buNone/>
              <a:defRPr sz="1600"/>
            </a:lvl4pPr>
            <a:lvl5pPr marL="449263" indent="-90488">
              <a:defRPr sz="1500"/>
            </a:lvl5pPr>
          </a:lstStyle>
          <a:p>
            <a:pPr lvl="0"/>
            <a:r>
              <a:rPr lang="de-DE" dirty="0" smtClean="0"/>
              <a:t>Formatvorlagen des Textmasters</a:t>
            </a:r>
          </a:p>
        </p:txBody>
      </p:sp>
      <p:sp>
        <p:nvSpPr>
          <p:cNvPr id="15" name="Bildplatzhalter 9">
            <a:extLst>
              <a:ext uri="{FF2B5EF4-FFF2-40B4-BE49-F238E27FC236}">
                <a16:creationId xmlns:a16="http://schemas.microsoft.com/office/drawing/2014/main" id="{02B1BBEC-2C7A-44FF-9604-43F3B9CC2E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1188" y="492558"/>
            <a:ext cx="1727680" cy="2232596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16" name="Bildplatzhalter 9">
            <a:extLst>
              <a:ext uri="{FF2B5EF4-FFF2-40B4-BE49-F238E27FC236}">
                <a16:creationId xmlns:a16="http://schemas.microsoft.com/office/drawing/2014/main" id="{4BF1E103-4F49-4361-A0CA-5F024751F1B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582407" y="492558"/>
            <a:ext cx="1727680" cy="2232596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17" name="Bildplatzhalter 9">
            <a:extLst>
              <a:ext uri="{FF2B5EF4-FFF2-40B4-BE49-F238E27FC236}">
                <a16:creationId xmlns:a16="http://schemas.microsoft.com/office/drawing/2014/main" id="{C4B605E8-1358-46B0-9403-42BC0A5E76A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553626" y="492558"/>
            <a:ext cx="1727680" cy="2232596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18" name="Bildplatzhalter 9">
            <a:extLst>
              <a:ext uri="{FF2B5EF4-FFF2-40B4-BE49-F238E27FC236}">
                <a16:creationId xmlns:a16="http://schemas.microsoft.com/office/drawing/2014/main" id="{4C8D2B3B-711C-45A3-A866-73C14337CBB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524845" y="492558"/>
            <a:ext cx="1727680" cy="2232596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19" name="Textplatzhalter 6">
            <a:extLst>
              <a:ext uri="{FF2B5EF4-FFF2-40B4-BE49-F238E27FC236}">
                <a16:creationId xmlns:a16="http://schemas.microsoft.com/office/drawing/2014/main" id="{83ED38F5-D973-4765-B726-EC1D0DCBEE0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582407" y="2833165"/>
            <a:ext cx="1727680" cy="18958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000"/>
              </a:lnSpc>
              <a:buFontTx/>
              <a:buNone/>
              <a:defRPr sz="1400"/>
            </a:lvl1pPr>
            <a:lvl2pPr marL="92075" indent="0">
              <a:buFontTx/>
              <a:buNone/>
              <a:defRPr sz="1600"/>
            </a:lvl2pPr>
            <a:lvl3pPr marL="182562" indent="0">
              <a:buFontTx/>
              <a:buNone/>
              <a:defRPr sz="1600"/>
            </a:lvl3pPr>
            <a:lvl4pPr marL="266700" indent="0">
              <a:buFontTx/>
              <a:buNone/>
              <a:defRPr sz="1600"/>
            </a:lvl4pPr>
            <a:lvl5pPr marL="449263" indent="-90488">
              <a:defRPr sz="1500"/>
            </a:lvl5pPr>
          </a:lstStyle>
          <a:p>
            <a:pPr lvl="0"/>
            <a:r>
              <a:rPr lang="de-DE" dirty="0" smtClean="0"/>
              <a:t>Formatvorlagen des Textmasters</a:t>
            </a:r>
          </a:p>
        </p:txBody>
      </p:sp>
      <p:sp>
        <p:nvSpPr>
          <p:cNvPr id="20" name="Textplatzhalter 6">
            <a:extLst>
              <a:ext uri="{FF2B5EF4-FFF2-40B4-BE49-F238E27FC236}">
                <a16:creationId xmlns:a16="http://schemas.microsoft.com/office/drawing/2014/main" id="{83ED38F5-D973-4765-B726-EC1D0DCBEE0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553626" y="2833165"/>
            <a:ext cx="1727680" cy="18958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000"/>
              </a:lnSpc>
              <a:buFontTx/>
              <a:buNone/>
              <a:defRPr sz="1400"/>
            </a:lvl1pPr>
            <a:lvl2pPr marL="92075" indent="0">
              <a:buFontTx/>
              <a:buNone/>
              <a:defRPr sz="1600"/>
            </a:lvl2pPr>
            <a:lvl3pPr marL="182562" indent="0">
              <a:buFontTx/>
              <a:buNone/>
              <a:defRPr sz="1600"/>
            </a:lvl3pPr>
            <a:lvl4pPr marL="266700" indent="0">
              <a:buFontTx/>
              <a:buNone/>
              <a:defRPr sz="1600"/>
            </a:lvl4pPr>
            <a:lvl5pPr marL="449263" indent="-90488">
              <a:defRPr sz="1500"/>
            </a:lvl5pPr>
          </a:lstStyle>
          <a:p>
            <a:pPr lvl="0"/>
            <a:r>
              <a:rPr lang="de-DE" dirty="0" smtClean="0"/>
              <a:t>Formatvorlagen des Textmasters</a:t>
            </a:r>
          </a:p>
        </p:txBody>
      </p:sp>
      <p:sp>
        <p:nvSpPr>
          <p:cNvPr id="21" name="Textplatzhalter 6">
            <a:extLst>
              <a:ext uri="{FF2B5EF4-FFF2-40B4-BE49-F238E27FC236}">
                <a16:creationId xmlns:a16="http://schemas.microsoft.com/office/drawing/2014/main" id="{83ED38F5-D973-4765-B726-EC1D0DCBEE0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524845" y="2833165"/>
            <a:ext cx="1727680" cy="18958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000"/>
              </a:lnSpc>
              <a:buFontTx/>
              <a:buNone/>
              <a:defRPr sz="1400"/>
            </a:lvl1pPr>
            <a:lvl2pPr marL="92075" indent="0">
              <a:buFontTx/>
              <a:buNone/>
              <a:defRPr sz="1600"/>
            </a:lvl2pPr>
            <a:lvl3pPr marL="182562" indent="0">
              <a:buFontTx/>
              <a:buNone/>
              <a:defRPr sz="1600"/>
            </a:lvl3pPr>
            <a:lvl4pPr marL="266700" indent="0">
              <a:buFontTx/>
              <a:buNone/>
              <a:defRPr sz="1600"/>
            </a:lvl4pPr>
            <a:lvl5pPr marL="449263" indent="-90488">
              <a:defRPr sz="1500"/>
            </a:lvl5pPr>
          </a:lstStyle>
          <a:p>
            <a:pPr lvl="0"/>
            <a:r>
              <a:rPr lang="de-DE" dirty="0" smtClean="0"/>
              <a:t>Formatvorlagen des Textmasters</a:t>
            </a:r>
          </a:p>
        </p:txBody>
      </p:sp>
    </p:spTree>
    <p:extLst>
      <p:ext uri="{BB962C8B-B14F-4D97-AF65-F5344CB8AC3E}">
        <p14:creationId xmlns:p14="http://schemas.microsoft.com/office/powerpoint/2010/main" val="498166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675" y="4875410"/>
            <a:ext cx="1416328" cy="84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792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79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365" userDrawn="1">
          <p15:clr>
            <a:srgbClr val="F26B43"/>
          </p15:clr>
        </p15:guide>
        <p15:guide id="2" pos="40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675" y="4865682"/>
            <a:ext cx="1416328" cy="848358"/>
          </a:xfrm>
          <a:prstGeom prst="rect">
            <a:avLst/>
          </a:prstGeom>
        </p:spPr>
      </p:pic>
      <p:sp>
        <p:nvSpPr>
          <p:cNvPr id="8" name="Textfeld 7"/>
          <p:cNvSpPr txBox="1"/>
          <p:nvPr userDrawn="1"/>
        </p:nvSpPr>
        <p:spPr>
          <a:xfrm>
            <a:off x="611188" y="5270918"/>
            <a:ext cx="232725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D736B108-EB5C-49F6-9E55-68DFF889D4D1}" type="slidenum">
              <a:rPr lang="de-DE" sz="600" b="0" baseline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‹Nr.›</a:t>
            </a:fld>
            <a:endParaRPr lang="de-DE" sz="600" b="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843913" y="5270918"/>
            <a:ext cx="517989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600" baseline="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Drittstaatler</a:t>
            </a:r>
            <a:r>
              <a:rPr lang="de-DE" sz="600" baseline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*innen aus der Ukraine </a:t>
            </a:r>
            <a:fld id="{D8D02BDD-DBFF-4820-B182-352867CB13B0}" type="datetime1">
              <a:rPr lang="de-DE" sz="6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20.12.2022</a:t>
            </a:fld>
            <a:endParaRPr lang="de-DE" sz="6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8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5" r:id="rId2"/>
    <p:sldLayoutId id="2147483677" r:id="rId3"/>
    <p:sldLayoutId id="2147483666" r:id="rId4"/>
    <p:sldLayoutId id="2147483667" r:id="rId5"/>
    <p:sldLayoutId id="2147483678" r:id="rId6"/>
    <p:sldLayoutId id="2147483670" r:id="rId7"/>
    <p:sldLayoutId id="2147483668" r:id="rId8"/>
    <p:sldLayoutId id="2147483680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365" userDrawn="1">
          <p15:clr>
            <a:srgbClr val="F26B43"/>
          </p15:clr>
        </p15:guide>
        <p15:guide id="2" pos="38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international.office@fh-bielefeld.de" TargetMode="External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neuhaus-ewering@fh-bielefeld.d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platzhalter 11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37" b="37907"/>
          <a:stretch/>
        </p:blipFill>
        <p:spPr>
          <a:xfrm>
            <a:off x="0" y="0"/>
            <a:ext cx="8488800" cy="2422800"/>
          </a:xfrm>
          <a:prstGeom prst="rect">
            <a:avLst/>
          </a:prstGeom>
        </p:spPr>
      </p:pic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xfrm>
            <a:off x="630000" y="2669541"/>
            <a:ext cx="7886700" cy="796560"/>
          </a:xfrm>
          <a:prstGeom prst="rect">
            <a:avLst/>
          </a:prstGeom>
        </p:spPr>
        <p:txBody>
          <a:bodyPr/>
          <a:lstStyle/>
          <a:p>
            <a:r>
              <a:rPr lang="de-DE" dirty="0" err="1"/>
              <a:t>Drittstaatler</a:t>
            </a:r>
            <a:r>
              <a:rPr lang="de-DE" dirty="0"/>
              <a:t>*innen aus der Ukraine als Studierende an der FH Bielefeld</a:t>
            </a:r>
          </a:p>
        </p:txBody>
      </p:sp>
      <p:sp>
        <p:nvSpPr>
          <p:cNvPr id="5" name="Textplatzhalter 7"/>
          <p:cNvSpPr txBox="1">
            <a:spLocks/>
          </p:cNvSpPr>
          <p:nvPr/>
        </p:nvSpPr>
        <p:spPr>
          <a:xfrm>
            <a:off x="630000" y="3926929"/>
            <a:ext cx="7886700" cy="57273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85800" rtl="0" eaLnBrk="1" latinLnBrk="0" hangingPunct="1">
              <a:lnSpc>
                <a:spcPts val="23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 smtClean="0"/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48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30000" y="322811"/>
            <a:ext cx="7886700" cy="796560"/>
          </a:xfrm>
        </p:spPr>
        <p:txBody>
          <a:bodyPr/>
          <a:lstStyle/>
          <a:p>
            <a:r>
              <a:rPr lang="de-DE" dirty="0" smtClean="0"/>
              <a:t>Perspektiven – Beispiel </a:t>
            </a:r>
            <a:endParaRPr lang="de-DE" sz="28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>
          <a:xfrm>
            <a:off x="630000" y="1575281"/>
            <a:ext cx="7886700" cy="3643860"/>
          </a:xfrm>
        </p:spPr>
        <p:txBody>
          <a:bodyPr/>
          <a:lstStyle/>
          <a:p>
            <a:r>
              <a:rPr lang="de-DE" b="1" dirty="0" smtClean="0"/>
              <a:t>Beispiel 2: Student*in aus Ghana</a:t>
            </a:r>
            <a:endParaRPr lang="de-DE" b="1" dirty="0"/>
          </a:p>
          <a:p>
            <a:endParaRPr lang="de-DE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Studium </a:t>
            </a:r>
            <a:r>
              <a:rPr lang="de-DE" dirty="0" smtClean="0"/>
              <a:t>des Biomedical Engineering (</a:t>
            </a:r>
            <a:r>
              <a:rPr lang="de-DE" dirty="0" err="1" smtClean="0"/>
              <a:t>B.Sc</a:t>
            </a:r>
            <a:r>
              <a:rPr lang="de-DE" dirty="0"/>
              <a:t>.) in </a:t>
            </a:r>
            <a:r>
              <a:rPr lang="de-DE" dirty="0" smtClean="0"/>
              <a:t>Charkiw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5 Semester abgeschlossen, schreibt aktuell </a:t>
            </a:r>
            <a:r>
              <a:rPr lang="de-DE" dirty="0" smtClean="0"/>
              <a:t>Masterarbeit 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Aufenthaltsstatus: Fiktionsbescheinigung, gültig bis 25.01.2022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Absolviert aktuell den B2-Deutschkurs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Studienwunsch: Biotechnologie (</a:t>
            </a:r>
            <a:r>
              <a:rPr lang="de-DE" dirty="0" err="1" smtClean="0"/>
              <a:t>M.Sc</a:t>
            </a:r>
            <a:r>
              <a:rPr lang="de-DE" dirty="0" smtClean="0"/>
              <a:t>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Aufenthaltsstatus: Fiktionsbescheinigung, gültig bis </a:t>
            </a:r>
            <a:r>
              <a:rPr lang="de-DE" dirty="0" smtClean="0"/>
              <a:t>31.01.2023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 smtClean="0"/>
          </a:p>
          <a:p>
            <a:endParaRPr lang="de-DE" sz="1800" dirty="0"/>
          </a:p>
          <a:p>
            <a:r>
              <a:rPr lang="de-DE" sz="1800" dirty="0" smtClean="0"/>
              <a:t> </a:t>
            </a:r>
            <a:endParaRPr lang="de-DE" sz="1800" b="1" dirty="0" smtClean="0">
              <a:sym typeface="Wingdings" panose="05000000000000000000" pitchFamily="2" charset="2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965" y="211193"/>
            <a:ext cx="2371358" cy="158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432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Herausforderung - </a:t>
            </a:r>
            <a:r>
              <a:rPr lang="de-DE" dirty="0">
                <a:sym typeface="Wingdings" panose="05000000000000000000" pitchFamily="2" charset="2"/>
              </a:rPr>
              <a:t>Aufenthaltstitel </a:t>
            </a:r>
            <a:r>
              <a:rPr lang="de-DE" dirty="0" smtClean="0"/>
              <a:t>	</a:t>
            </a:r>
            <a:endParaRPr lang="de-DE" sz="28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>
          <a:xfrm>
            <a:off x="630000" y="937718"/>
            <a:ext cx="7886700" cy="4280234"/>
          </a:xfrm>
        </p:spPr>
        <p:txBody>
          <a:bodyPr/>
          <a:lstStyle/>
          <a:p>
            <a:endParaRPr lang="de-DE" sz="18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sym typeface="Wingdings" panose="05000000000000000000" pitchFamily="2" charset="2"/>
              </a:rPr>
              <a:t>Unproblematisch für Ukrainer*innen (§24)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sym typeface="Wingdings" panose="05000000000000000000" pitchFamily="2" charset="2"/>
              </a:rPr>
              <a:t>Bei </a:t>
            </a:r>
            <a:r>
              <a:rPr lang="de-DE" sz="1800" dirty="0" err="1" smtClean="0">
                <a:sym typeface="Wingdings" panose="05000000000000000000" pitchFamily="2" charset="2"/>
              </a:rPr>
              <a:t>Drittstaatler</a:t>
            </a:r>
            <a:r>
              <a:rPr lang="de-DE" sz="1800" dirty="0" smtClean="0">
                <a:sym typeface="Wingdings" panose="05000000000000000000" pitchFamily="2" charset="2"/>
              </a:rPr>
              <a:t>*innen herrscht hohe Unsicherheit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 smtClean="0">
              <a:sym typeface="Wingdings" panose="05000000000000000000" pitchFamily="2" charset="2"/>
            </a:endParaRPr>
          </a:p>
          <a:p>
            <a:endParaRPr lang="de-DE" sz="1800" b="1" dirty="0" smtClean="0">
              <a:sym typeface="Wingdings" panose="05000000000000000000" pitchFamily="2" charset="2"/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/>
        </p:nvGraphicFramePr>
        <p:xfrm>
          <a:off x="630000" y="2063692"/>
          <a:ext cx="6961466" cy="212351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480733">
                  <a:extLst>
                    <a:ext uri="{9D8B030D-6E8A-4147-A177-3AD203B41FA5}">
                      <a16:colId xmlns:a16="http://schemas.microsoft.com/office/drawing/2014/main" val="1340784881"/>
                    </a:ext>
                  </a:extLst>
                </a:gridCol>
                <a:gridCol w="3480733">
                  <a:extLst>
                    <a:ext uri="{9D8B030D-6E8A-4147-A177-3AD203B41FA5}">
                      <a16:colId xmlns:a16="http://schemas.microsoft.com/office/drawing/2014/main" val="1739477265"/>
                    </a:ext>
                  </a:extLst>
                </a:gridCol>
              </a:tblGrid>
              <a:tr h="36583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Aktueller</a:t>
                      </a:r>
                      <a:r>
                        <a:rPr lang="de-DE" sz="1200" baseline="0" dirty="0" smtClean="0"/>
                        <a:t> Aufenthaltstitel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Anzahl</a:t>
                      </a:r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0206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§24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6</a:t>
                      </a:r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4781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Fiktionsbescheinigung (Antrag auf §24)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28</a:t>
                      </a:r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4991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Studentenvisum</a:t>
                      </a:r>
                      <a:r>
                        <a:rPr lang="de-DE" sz="1200" baseline="0" dirty="0" smtClean="0"/>
                        <a:t> (§16b)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3</a:t>
                      </a:r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470049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Asylverfahren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1</a:t>
                      </a:r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479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Unklar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3</a:t>
                      </a:r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29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9457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Herausforderung - </a:t>
            </a:r>
            <a:r>
              <a:rPr lang="de-DE" dirty="0">
                <a:sym typeface="Wingdings" panose="05000000000000000000" pitchFamily="2" charset="2"/>
              </a:rPr>
              <a:t>Aufenthaltstitel </a:t>
            </a:r>
            <a:r>
              <a:rPr lang="de-DE" dirty="0" smtClean="0"/>
              <a:t>	</a:t>
            </a:r>
            <a:endParaRPr lang="de-DE" sz="28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>
          <a:xfrm>
            <a:off x="630000" y="937718"/>
            <a:ext cx="7886700" cy="4280234"/>
          </a:xfrm>
        </p:spPr>
        <p:txBody>
          <a:bodyPr/>
          <a:lstStyle/>
          <a:p>
            <a:r>
              <a:rPr lang="de-DE" sz="1800" dirty="0" smtClean="0">
                <a:sym typeface="Wingdings" panose="05000000000000000000" pitchFamily="2" charset="2"/>
              </a:rPr>
              <a:t>Fiktionsbescheinigungen:</a:t>
            </a:r>
            <a:endParaRPr lang="de-DE" sz="18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sym typeface="Wingdings" panose="05000000000000000000" pitchFamily="2" charset="2"/>
              </a:rPr>
              <a:t>Sehr unterschiedliche Regelung:</a:t>
            </a:r>
            <a:br>
              <a:rPr lang="de-DE" sz="1800" dirty="0" smtClean="0">
                <a:sym typeface="Wingdings" panose="05000000000000000000" pitchFamily="2" charset="2"/>
              </a:rPr>
            </a:br>
            <a:r>
              <a:rPr lang="de-DE" sz="1800" dirty="0" smtClean="0">
                <a:sym typeface="Wingdings" panose="05000000000000000000" pitchFamily="2" charset="2"/>
              </a:rPr>
              <a:t> Gültigkeitsdauer (von: 29.12.2022 </a:t>
            </a:r>
            <a:r>
              <a:rPr lang="de-DE" sz="1800" smtClean="0">
                <a:sym typeface="Wingdings" panose="05000000000000000000" pitchFamily="2" charset="2"/>
              </a:rPr>
              <a:t>bis </a:t>
            </a:r>
            <a:r>
              <a:rPr lang="de-DE" sz="1800" smtClean="0">
                <a:sym typeface="Wingdings" panose="05000000000000000000" pitchFamily="2" charset="2"/>
              </a:rPr>
              <a:t>17.11.2023)</a:t>
            </a:r>
            <a:r>
              <a:rPr lang="de-DE" sz="1800" dirty="0" smtClean="0">
                <a:sym typeface="Wingdings" panose="05000000000000000000" pitchFamily="2" charset="2"/>
              </a:rPr>
              <a:t/>
            </a:r>
            <a:br>
              <a:rPr lang="de-DE" sz="1800" dirty="0" smtClean="0">
                <a:sym typeface="Wingdings" panose="05000000000000000000" pitchFamily="2" charset="2"/>
              </a:rPr>
            </a:br>
            <a:r>
              <a:rPr lang="de-DE" sz="1800" dirty="0" smtClean="0">
                <a:sym typeface="Wingdings" panose="05000000000000000000" pitchFamily="2" charset="2"/>
              </a:rPr>
              <a:t> Verlängerungen oft nur monatsweise </a:t>
            </a:r>
            <a:br>
              <a:rPr lang="de-DE" sz="1800" dirty="0" smtClean="0">
                <a:sym typeface="Wingdings" panose="05000000000000000000" pitchFamily="2" charset="2"/>
              </a:rPr>
            </a:br>
            <a:r>
              <a:rPr lang="de-DE" sz="1800" dirty="0" smtClean="0">
                <a:sym typeface="Wingdings" panose="05000000000000000000" pitchFamily="2" charset="2"/>
              </a:rPr>
              <a:t> Zugang zu Sozialleistungen nicht eindeutig geregelt</a:t>
            </a:r>
            <a:br>
              <a:rPr lang="de-DE" sz="1800" dirty="0" smtClean="0">
                <a:sym typeface="Wingdings" panose="05000000000000000000" pitchFamily="2" charset="2"/>
              </a:rPr>
            </a:br>
            <a:r>
              <a:rPr lang="de-DE" sz="1800" dirty="0" smtClean="0">
                <a:sym typeface="Wingdings" panose="05000000000000000000" pitchFamily="2" charset="2"/>
              </a:rPr>
              <a:t> Zum Teil keine </a:t>
            </a:r>
            <a:r>
              <a:rPr lang="de-DE" sz="1800" dirty="0" err="1" smtClean="0">
                <a:sym typeface="Wingdings" panose="05000000000000000000" pitchFamily="2" charset="2"/>
              </a:rPr>
              <a:t>Arbeitserlaubniss</a:t>
            </a:r>
            <a:endParaRPr lang="de-DE" sz="2200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 smtClean="0">
              <a:sym typeface="Wingdings" panose="05000000000000000000" pitchFamily="2" charset="2"/>
            </a:endParaRPr>
          </a:p>
          <a:p>
            <a:endParaRPr lang="de-DE" sz="1800" b="1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50771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Herausforderung – </a:t>
            </a:r>
            <a:r>
              <a:rPr lang="de-DE" dirty="0" smtClean="0">
                <a:sym typeface="Wingdings" panose="05000000000000000000" pitchFamily="2" charset="2"/>
              </a:rPr>
              <a:t>Studienfinanzierung </a:t>
            </a:r>
            <a:r>
              <a:rPr lang="de-DE" dirty="0" smtClean="0"/>
              <a:t>	</a:t>
            </a:r>
            <a:endParaRPr lang="de-DE" sz="28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>
          <a:xfrm>
            <a:off x="630000" y="937718"/>
            <a:ext cx="7886700" cy="428023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sym typeface="Wingdings" panose="05000000000000000000" pitchFamily="2" charset="2"/>
              </a:rPr>
              <a:t>Aktuell Finanzierung über Stipendien</a:t>
            </a:r>
            <a:br>
              <a:rPr lang="de-DE" sz="1800" dirty="0" smtClean="0">
                <a:sym typeface="Wingdings" panose="05000000000000000000" pitchFamily="2" charset="2"/>
              </a:rPr>
            </a:br>
            <a:r>
              <a:rPr lang="de-DE" sz="1800" dirty="0" smtClean="0">
                <a:sym typeface="Wingdings" panose="05000000000000000000" pitchFamily="2" charset="2"/>
              </a:rPr>
              <a:t> Laufen im Februar 2023 aus, Weiterfinanzierung nicht möglich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sym typeface="Wingdings" panose="05000000000000000000" pitchFamily="2" charset="2"/>
              </a:rPr>
              <a:t>Zugang zu BAföG nur mit Aufenthaltserlaubnis nach §24 oder als anerkannte Flüchtlinge/ subsidiär Schutzbedürftige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sym typeface="Wingdings" panose="05000000000000000000" pitchFamily="2" charset="2"/>
              </a:rPr>
              <a:t>Bei Studienvisa müssen in der Regel rund 11.000€ pro Jahr auf einem </a:t>
            </a:r>
            <a:r>
              <a:rPr lang="de-DE" sz="1800" dirty="0" err="1" smtClean="0">
                <a:sym typeface="Wingdings" panose="05000000000000000000" pitchFamily="2" charset="2"/>
              </a:rPr>
              <a:t>blocked</a:t>
            </a:r>
            <a:r>
              <a:rPr lang="de-DE" sz="1800" dirty="0" smtClean="0">
                <a:sym typeface="Wingdings" panose="05000000000000000000" pitchFamily="2" charset="2"/>
              </a:rPr>
              <a:t> Account hinterlegt werden </a:t>
            </a:r>
            <a:br>
              <a:rPr lang="de-DE" sz="1800" dirty="0" smtClean="0">
                <a:sym typeface="Wingdings" panose="05000000000000000000" pitchFamily="2" charset="2"/>
              </a:rPr>
            </a:br>
            <a:r>
              <a:rPr lang="de-DE" sz="1800" dirty="0" smtClean="0">
                <a:sym typeface="Wingdings" panose="05000000000000000000" pitchFamily="2" charset="2"/>
              </a:rPr>
              <a:t> Für die Studierenden </a:t>
            </a:r>
            <a:r>
              <a:rPr lang="de-DE" sz="1800" dirty="0" err="1" smtClean="0">
                <a:sym typeface="Wingdings" panose="05000000000000000000" pitchFamily="2" charset="2"/>
              </a:rPr>
              <a:t>idR</a:t>
            </a:r>
            <a:r>
              <a:rPr lang="de-DE" sz="1800" dirty="0" smtClean="0">
                <a:sym typeface="Wingdings" panose="05000000000000000000" pitchFamily="2" charset="2"/>
              </a:rPr>
              <a:t> nicht finanzierbar</a:t>
            </a:r>
            <a:endParaRPr lang="de-DE" sz="18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 smtClean="0">
              <a:sym typeface="Wingdings" panose="05000000000000000000" pitchFamily="2" charset="2"/>
            </a:endParaRPr>
          </a:p>
          <a:p>
            <a:endParaRPr lang="de-DE" sz="1800" b="1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10255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55" b="28555"/>
          <a:stretch>
            <a:fillRect/>
          </a:stretch>
        </p:blipFill>
        <p:spPr/>
      </p:pic>
      <p:sp>
        <p:nvSpPr>
          <p:cNvPr id="2" name="Textfeld 1"/>
          <p:cNvSpPr txBox="1"/>
          <p:nvPr/>
        </p:nvSpPr>
        <p:spPr>
          <a:xfrm>
            <a:off x="692916" y="2682943"/>
            <a:ext cx="5754897" cy="206210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de-DE" sz="2000" b="1" u="sng" dirty="0"/>
              <a:t>Kontakt bei Fragen </a:t>
            </a:r>
            <a:endParaRPr lang="de-DE" sz="2000" b="1" u="sng" dirty="0" smtClean="0"/>
          </a:p>
          <a:p>
            <a:r>
              <a:rPr lang="de-DE" sz="1600" b="1" dirty="0" smtClean="0"/>
              <a:t>International </a:t>
            </a:r>
            <a:r>
              <a:rPr lang="de-DE" sz="1600" b="1" dirty="0"/>
              <a:t>Office </a:t>
            </a:r>
          </a:p>
          <a:p>
            <a:r>
              <a:rPr lang="de-DE" sz="1600" dirty="0"/>
              <a:t>Mail: </a:t>
            </a:r>
            <a:r>
              <a:rPr lang="de-DE" sz="1600" dirty="0">
                <a:hlinkClick r:id="rId3"/>
              </a:rPr>
              <a:t>international.office@fh-bielefeld.de</a:t>
            </a:r>
            <a:endParaRPr lang="de-DE" sz="1600" dirty="0"/>
          </a:p>
          <a:p>
            <a:endParaRPr lang="de-DE" sz="1600" dirty="0"/>
          </a:p>
          <a:p>
            <a:r>
              <a:rPr lang="de-DE" sz="1600" b="1" dirty="0"/>
              <a:t>Sebastian Neuhaus-Ewering</a:t>
            </a:r>
            <a:endParaRPr lang="de-DE" sz="1600" dirty="0"/>
          </a:p>
          <a:p>
            <a:r>
              <a:rPr lang="de-DE" sz="1600" dirty="0"/>
              <a:t>Mail: </a:t>
            </a:r>
            <a:r>
              <a:rPr lang="de-DE" sz="1600" dirty="0">
                <a:hlinkClick r:id="rId4"/>
              </a:rPr>
              <a:t>neuhaus-ewering@fh-bielefeld.de</a:t>
            </a:r>
            <a:endParaRPr lang="de-DE" sz="1600" dirty="0"/>
          </a:p>
          <a:p>
            <a:r>
              <a:rPr lang="de-DE" sz="1600" dirty="0"/>
              <a:t>Tel.: </a:t>
            </a:r>
            <a:r>
              <a:rPr lang="de-DE" sz="1600" dirty="0" smtClean="0"/>
              <a:t>(</a:t>
            </a:r>
            <a:r>
              <a:rPr lang="de-DE" sz="1600" dirty="0"/>
              <a:t>+</a:t>
            </a:r>
            <a:r>
              <a:rPr lang="de-DE" sz="1600" dirty="0" smtClean="0"/>
              <a:t>49</a:t>
            </a:r>
            <a:r>
              <a:rPr lang="de-DE" sz="1600" dirty="0"/>
              <a:t>) 0521/106-70219</a:t>
            </a:r>
          </a:p>
          <a:p>
            <a:endParaRPr lang="de-DE" sz="1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70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C11D95B3-4F62-428B-B546-B080BF874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77567" y="1220727"/>
            <a:ext cx="2954438" cy="3661186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630000" y="1332000"/>
            <a:ext cx="2879319" cy="3643860"/>
          </a:xfrm>
        </p:spPr>
        <p:txBody>
          <a:bodyPr/>
          <a:lstStyle/>
          <a:p>
            <a:pPr marL="177800" indent="-177800">
              <a:buClr>
                <a:schemeClr val="tx1"/>
              </a:buClr>
              <a:buNone/>
            </a:pPr>
            <a:r>
              <a:rPr lang="de-DE" b="1"/>
              <a:t>3 Studienorte</a:t>
            </a:r>
          </a:p>
          <a:p>
            <a:pPr marL="177800" indent="-177800">
              <a:buClr>
                <a:schemeClr val="tx1"/>
              </a:buClr>
            </a:pPr>
            <a:r>
              <a:rPr lang="de-DE"/>
              <a:t>Bielefeld</a:t>
            </a:r>
          </a:p>
          <a:p>
            <a:pPr marL="177800" indent="-177800">
              <a:buClr>
                <a:schemeClr val="tx1"/>
              </a:buClr>
            </a:pPr>
            <a:r>
              <a:rPr lang="de-DE"/>
              <a:t>Gütersloh</a:t>
            </a:r>
          </a:p>
          <a:p>
            <a:pPr marL="177800" indent="-177800">
              <a:buClr>
                <a:schemeClr val="tx1"/>
              </a:buClr>
            </a:pPr>
            <a:r>
              <a:rPr lang="de-DE"/>
              <a:t>Minden</a:t>
            </a:r>
          </a:p>
          <a:p>
            <a:pPr marL="177800" indent="-177800">
              <a:buClr>
                <a:schemeClr val="tx1"/>
              </a:buClr>
            </a:pPr>
            <a:endParaRPr lang="de-DE" dirty="0"/>
          </a:p>
          <a:p>
            <a:pPr marL="177800" indent="-177800">
              <a:buClr>
                <a:schemeClr val="tx1"/>
              </a:buClr>
              <a:buNone/>
            </a:pPr>
            <a:r>
              <a:rPr lang="de-DE" b="1"/>
              <a:t>6 Fachbereiche</a:t>
            </a:r>
          </a:p>
          <a:p>
            <a:pPr>
              <a:buClr>
                <a:schemeClr val="tx1"/>
              </a:buClr>
            </a:pPr>
            <a:r>
              <a:rPr lang="de-DE"/>
              <a:t>Gestaltung</a:t>
            </a:r>
          </a:p>
          <a:p>
            <a:pPr>
              <a:buClr>
                <a:schemeClr val="tx1"/>
              </a:buClr>
            </a:pPr>
            <a:r>
              <a:rPr lang="de-DE"/>
              <a:t>Campus Minden</a:t>
            </a:r>
          </a:p>
          <a:p>
            <a:pPr>
              <a:buClr>
                <a:schemeClr val="tx1"/>
              </a:buClr>
            </a:pPr>
            <a:r>
              <a:rPr lang="de-DE"/>
              <a:t>Ingenieurwissenschaften und Mathematik</a:t>
            </a:r>
          </a:p>
          <a:p>
            <a:pPr marL="177800" indent="-177800">
              <a:buClr>
                <a:schemeClr val="tx1"/>
              </a:buClr>
            </a:pPr>
            <a:r>
              <a:rPr lang="de-DE"/>
              <a:t>Sozialwesen</a:t>
            </a:r>
          </a:p>
          <a:p>
            <a:pPr marL="177800" indent="-177800">
              <a:buClr>
                <a:schemeClr val="tx1"/>
              </a:buClr>
            </a:pPr>
            <a:r>
              <a:rPr lang="de-DE"/>
              <a:t>Wirtschaft</a:t>
            </a:r>
          </a:p>
          <a:p>
            <a:pPr marL="177800" indent="-177800">
              <a:buClr>
                <a:schemeClr val="tx1"/>
              </a:buClr>
            </a:pPr>
            <a:r>
              <a:rPr lang="de-DE"/>
              <a:t>Gesundheit</a:t>
            </a:r>
          </a:p>
        </p:txBody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Studieren in Bielefeld, Minden und Gütersloh</a:t>
            </a:r>
          </a:p>
        </p:txBody>
      </p:sp>
      <p:sp>
        <p:nvSpPr>
          <p:cNvPr id="7" name="Textplatzhalter 4"/>
          <p:cNvSpPr txBox="1">
            <a:spLocks/>
          </p:cNvSpPr>
          <p:nvPr/>
        </p:nvSpPr>
        <p:spPr>
          <a:xfrm>
            <a:off x="6832005" y="1343326"/>
            <a:ext cx="1607133" cy="227609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12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100"/>
              </a:lnSpc>
            </a:pPr>
            <a:r>
              <a:rPr lang="de-DE" sz="1050" dirty="0" smtClean="0">
                <a:latin typeface="Verdana" panose="020B0604030504040204" pitchFamily="34" charset="0"/>
                <a:ea typeface="Verdana" panose="020B0604030504040204" pitchFamily="34" charset="0"/>
              </a:rPr>
              <a:t>10.535 </a:t>
            </a:r>
            <a:r>
              <a:rPr lang="de-DE" sz="1050" dirty="0">
                <a:latin typeface="Verdana" panose="020B0604030504040204" pitchFamily="34" charset="0"/>
                <a:ea typeface="Verdana" panose="020B0604030504040204" pitchFamily="34" charset="0"/>
              </a:rPr>
              <a:t>Studierende an </a:t>
            </a:r>
            <a:r>
              <a:rPr lang="de-DE" sz="1050" dirty="0" smtClean="0">
                <a:latin typeface="Verdana" panose="020B0604030504040204" pitchFamily="34" charset="0"/>
                <a:ea typeface="Verdana" panose="020B0604030504040204" pitchFamily="34" charset="0"/>
              </a:rPr>
              <a:t>der FH </a:t>
            </a:r>
            <a:r>
              <a:rPr lang="de-DE" sz="1050" dirty="0">
                <a:latin typeface="Verdana" panose="020B0604030504040204" pitchFamily="34" charset="0"/>
                <a:ea typeface="Verdana" panose="020B0604030504040204" pitchFamily="34" charset="0"/>
              </a:rPr>
              <a:t>Bielefeld</a:t>
            </a:r>
          </a:p>
          <a:p>
            <a:pPr algn="r">
              <a:lnSpc>
                <a:spcPts val="1100"/>
              </a:lnSpc>
            </a:pPr>
            <a:r>
              <a:rPr lang="de-DE" sz="1050" dirty="0">
                <a:latin typeface="Verdana" panose="020B0604030504040204" pitchFamily="34" charset="0"/>
                <a:ea typeface="Verdana" panose="020B0604030504040204" pitchFamily="34" charset="0"/>
              </a:rPr>
              <a:t>Campus Bielefeld</a:t>
            </a:r>
            <a:r>
              <a:rPr lang="de-DE" sz="1050" b="0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de-DE" sz="1050" b="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e-DE" sz="1050" b="0" dirty="0" smtClean="0">
                <a:latin typeface="Verdana" panose="020B0604030504040204" pitchFamily="34" charset="0"/>
                <a:ea typeface="Verdana" panose="020B0604030504040204" pitchFamily="34" charset="0"/>
              </a:rPr>
              <a:t>8.455 </a:t>
            </a:r>
            <a:r>
              <a:rPr lang="de-DE" sz="1050" b="0" dirty="0">
                <a:latin typeface="Verdana" panose="020B0604030504040204" pitchFamily="34" charset="0"/>
                <a:ea typeface="Verdana" panose="020B0604030504040204" pitchFamily="34" charset="0"/>
              </a:rPr>
              <a:t>Studierende</a:t>
            </a:r>
          </a:p>
          <a:p>
            <a:pPr algn="r">
              <a:lnSpc>
                <a:spcPts val="1100"/>
              </a:lnSpc>
            </a:pPr>
            <a:r>
              <a:rPr lang="de-DE" sz="1050" dirty="0">
                <a:latin typeface="Verdana" panose="020B0604030504040204" pitchFamily="34" charset="0"/>
                <a:ea typeface="Verdana" panose="020B0604030504040204" pitchFamily="34" charset="0"/>
              </a:rPr>
              <a:t>Campus Gütersloh</a:t>
            </a:r>
            <a:br>
              <a:rPr lang="de-DE" sz="105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e-DE" sz="1050" b="0" dirty="0" smtClean="0">
                <a:latin typeface="Verdana" panose="020B0604030504040204" pitchFamily="34" charset="0"/>
                <a:ea typeface="Verdana" panose="020B0604030504040204" pitchFamily="34" charset="0"/>
              </a:rPr>
              <a:t>4483 </a:t>
            </a:r>
            <a:r>
              <a:rPr lang="de-DE" sz="1050" b="0" dirty="0">
                <a:latin typeface="Verdana" panose="020B0604030504040204" pitchFamily="34" charset="0"/>
                <a:ea typeface="Verdana" panose="020B0604030504040204" pitchFamily="34" charset="0"/>
              </a:rPr>
              <a:t>Studierende</a:t>
            </a:r>
          </a:p>
          <a:p>
            <a:pPr algn="r">
              <a:lnSpc>
                <a:spcPts val="1100"/>
              </a:lnSpc>
            </a:pPr>
            <a:r>
              <a:rPr lang="de-DE" sz="1050" dirty="0">
                <a:latin typeface="Verdana" panose="020B0604030504040204" pitchFamily="34" charset="0"/>
                <a:ea typeface="Verdana" panose="020B0604030504040204" pitchFamily="34" charset="0"/>
              </a:rPr>
              <a:t>Campus Minden</a:t>
            </a:r>
            <a:br>
              <a:rPr lang="de-DE" sz="105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e-DE" sz="1050" b="0" dirty="0" smtClean="0">
                <a:latin typeface="Verdana" panose="020B0604030504040204" pitchFamily="34" charset="0"/>
                <a:ea typeface="Verdana" panose="020B0604030504040204" pitchFamily="34" charset="0"/>
              </a:rPr>
              <a:t>1.632 Studierende</a:t>
            </a:r>
          </a:p>
          <a:p>
            <a:pPr algn="r">
              <a:lnSpc>
                <a:spcPts val="1100"/>
              </a:lnSpc>
            </a:pPr>
            <a:endParaRPr lang="de-DE" sz="1050" b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r">
              <a:lnSpc>
                <a:spcPts val="1100"/>
              </a:lnSpc>
            </a:pPr>
            <a:r>
              <a:rPr lang="de-DE" sz="1050" dirty="0"/>
              <a:t>864 internationale Studierende</a:t>
            </a:r>
            <a:r>
              <a:rPr lang="de-DE" sz="1050" b="0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de-DE" sz="1050" b="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e-DE" sz="1050" b="0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de-DE" sz="1050" b="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e-DE" sz="900" b="0" dirty="0">
                <a:latin typeface="Verdana" panose="020B0604030504040204" pitchFamily="34" charset="0"/>
                <a:ea typeface="Verdana" panose="020B0604030504040204" pitchFamily="34" charset="0"/>
              </a:rPr>
              <a:t>(Stand: </a:t>
            </a:r>
            <a:r>
              <a:rPr lang="de-DE" sz="900" b="0" dirty="0" smtClean="0">
                <a:latin typeface="Verdana" panose="020B0604030504040204" pitchFamily="34" charset="0"/>
                <a:ea typeface="Verdana" panose="020B0604030504040204" pitchFamily="34" charset="0"/>
              </a:rPr>
              <a:t>8. </a:t>
            </a:r>
            <a:r>
              <a:rPr lang="de-DE" sz="900" b="0" dirty="0">
                <a:latin typeface="Verdana" panose="020B0604030504040204" pitchFamily="34" charset="0"/>
                <a:ea typeface="Verdana" panose="020B0604030504040204" pitchFamily="34" charset="0"/>
              </a:rPr>
              <a:t>Dezember </a:t>
            </a:r>
            <a:r>
              <a:rPr lang="de-DE" sz="900" b="0" dirty="0" smtClean="0">
                <a:latin typeface="Verdana" panose="020B0604030504040204" pitchFamily="34" charset="0"/>
                <a:ea typeface="Verdana" panose="020B0604030504040204" pitchFamily="34" charset="0"/>
              </a:rPr>
              <a:t>2022)</a:t>
            </a:r>
            <a:endParaRPr lang="de-DE" sz="900" b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r">
              <a:lnSpc>
                <a:spcPts val="1100"/>
              </a:lnSpc>
            </a:pPr>
            <a:endParaRPr lang="de-DE" sz="105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DE8F5D8-6A94-445B-A6C6-621A66D92FCD}"/>
              </a:ext>
            </a:extLst>
          </p:cNvPr>
          <p:cNvSpPr txBox="1"/>
          <p:nvPr/>
        </p:nvSpPr>
        <p:spPr>
          <a:xfrm>
            <a:off x="5194594" y="1881914"/>
            <a:ext cx="105962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600">
                <a:latin typeface="Verdana" panose="020B0604030504040204" pitchFamily="34" charset="0"/>
                <a:ea typeface="Verdana" panose="020B0604030504040204" pitchFamily="34" charset="0"/>
              </a:rPr>
              <a:t>Minden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1734D2EE-50E5-4404-B358-C8E85EC5E31C}"/>
              </a:ext>
            </a:extLst>
          </p:cNvPr>
          <p:cNvSpPr txBox="1"/>
          <p:nvPr/>
        </p:nvSpPr>
        <p:spPr>
          <a:xfrm>
            <a:off x="4295158" y="3299182"/>
            <a:ext cx="105962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600">
                <a:latin typeface="Verdana" panose="020B0604030504040204" pitchFamily="34" charset="0"/>
                <a:ea typeface="Verdana" panose="020B0604030504040204" pitchFamily="34" charset="0"/>
              </a:rPr>
              <a:t>Gütersloh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A148C857-02B2-4670-8AE7-1FA7A0034893}"/>
              </a:ext>
            </a:extLst>
          </p:cNvPr>
          <p:cNvSpPr txBox="1"/>
          <p:nvPr/>
        </p:nvSpPr>
        <p:spPr>
          <a:xfrm>
            <a:off x="4780356" y="2963658"/>
            <a:ext cx="105962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600">
                <a:latin typeface="Verdana" panose="020B0604030504040204" pitchFamily="34" charset="0"/>
                <a:ea typeface="Verdana" panose="020B0604030504040204" pitchFamily="34" charset="0"/>
              </a:rPr>
              <a:t>Bielefeld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E86CEA81-C4C8-43C2-A774-B9E3466FD1C8}"/>
              </a:ext>
            </a:extLst>
          </p:cNvPr>
          <p:cNvSpPr txBox="1"/>
          <p:nvPr/>
        </p:nvSpPr>
        <p:spPr>
          <a:xfrm>
            <a:off x="5514978" y="3005154"/>
            <a:ext cx="105962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600">
                <a:latin typeface="Verdana" panose="020B0604030504040204" pitchFamily="34" charset="0"/>
                <a:ea typeface="Verdana" panose="020B0604030504040204" pitchFamily="34" charset="0"/>
              </a:rPr>
              <a:t>Kreis Lippe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65F41C70-B42E-4319-A11D-FB9798C2CA7B}"/>
              </a:ext>
            </a:extLst>
          </p:cNvPr>
          <p:cNvSpPr txBox="1"/>
          <p:nvPr/>
        </p:nvSpPr>
        <p:spPr>
          <a:xfrm>
            <a:off x="4860344" y="2435206"/>
            <a:ext cx="105962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600">
                <a:latin typeface="Verdana" panose="020B0604030504040204" pitchFamily="34" charset="0"/>
                <a:ea typeface="Verdana" panose="020B0604030504040204" pitchFamily="34" charset="0"/>
              </a:rPr>
              <a:t>Kreis Herford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8C4B0259-1DB0-472B-BD4E-94E192AECC6C}"/>
              </a:ext>
            </a:extLst>
          </p:cNvPr>
          <p:cNvSpPr txBox="1"/>
          <p:nvPr/>
        </p:nvSpPr>
        <p:spPr>
          <a:xfrm>
            <a:off x="5068010" y="3975774"/>
            <a:ext cx="1059628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600">
                <a:latin typeface="Verdana" panose="020B0604030504040204" pitchFamily="34" charset="0"/>
                <a:ea typeface="Verdana" panose="020B0604030504040204" pitchFamily="34" charset="0"/>
              </a:rPr>
              <a:t>Kreis</a:t>
            </a:r>
            <a:r>
              <a:rPr lang="de-DE" sz="7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600">
                <a:latin typeface="Verdana" panose="020B0604030504040204" pitchFamily="34" charset="0"/>
                <a:ea typeface="Verdana" panose="020B0604030504040204" pitchFamily="34" charset="0"/>
              </a:rPr>
              <a:t>Paderborn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C9D53AD6-B298-4C3E-9992-DEE469AF0659}"/>
              </a:ext>
            </a:extLst>
          </p:cNvPr>
          <p:cNvSpPr txBox="1"/>
          <p:nvPr/>
        </p:nvSpPr>
        <p:spPr>
          <a:xfrm>
            <a:off x="6127638" y="3971463"/>
            <a:ext cx="1059628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600">
                <a:latin typeface="Verdana" panose="020B0604030504040204" pitchFamily="34" charset="0"/>
                <a:ea typeface="Verdana" panose="020B0604030504040204" pitchFamily="34" charset="0"/>
              </a:rPr>
              <a:t>Kreis</a:t>
            </a:r>
            <a:r>
              <a:rPr lang="de-DE" sz="7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600">
                <a:latin typeface="Verdana" panose="020B0604030504040204" pitchFamily="34" charset="0"/>
                <a:ea typeface="Verdana" panose="020B0604030504040204" pitchFamily="34" charset="0"/>
              </a:rPr>
              <a:t>Höxter</a:t>
            </a:r>
          </a:p>
        </p:txBody>
      </p:sp>
    </p:spTree>
    <p:extLst>
      <p:ext uri="{BB962C8B-B14F-4D97-AF65-F5344CB8AC3E}">
        <p14:creationId xmlns:p14="http://schemas.microsoft.com/office/powerpoint/2010/main" val="3191259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831" y="7168"/>
            <a:ext cx="1138863" cy="1580696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 smtClean="0"/>
              <a:t>Reaktion auf den russischen Einmarsch in der Ukraine: 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Study On, Ukraine-Programm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>
          <a:xfrm>
            <a:off x="630000" y="1587864"/>
            <a:ext cx="7886700" cy="364386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ym typeface="Wingdings" panose="05000000000000000000" pitchFamily="2" charset="2"/>
              </a:rPr>
              <a:t>Zwischen März und April 2022 wurde in enger Zusammenarbeit aller Einrichtungen der FH Bielefeld das </a:t>
            </a:r>
            <a:r>
              <a:rPr lang="de-DE" b="1" dirty="0" smtClean="0">
                <a:sym typeface="Wingdings" panose="05000000000000000000" pitchFamily="2" charset="2"/>
              </a:rPr>
              <a:t>„Study On, Ukraine“-Programm </a:t>
            </a:r>
            <a:r>
              <a:rPr lang="de-DE" dirty="0" smtClean="0">
                <a:sym typeface="Wingdings" panose="05000000000000000000" pitchFamily="2" charset="2"/>
              </a:rPr>
              <a:t>entwickelt.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ym typeface="Wingdings" panose="05000000000000000000" pitchFamily="2" charset="2"/>
              </a:rPr>
              <a:t>Zielgruppen sowohl </a:t>
            </a:r>
            <a:r>
              <a:rPr lang="de-DE" b="1" dirty="0" smtClean="0">
                <a:sym typeface="Wingdings" panose="05000000000000000000" pitchFamily="2" charset="2"/>
              </a:rPr>
              <a:t>ukrainische Studierende </a:t>
            </a:r>
            <a:r>
              <a:rPr lang="de-DE" dirty="0" smtClean="0">
                <a:sym typeface="Wingdings" panose="05000000000000000000" pitchFamily="2" charset="2"/>
              </a:rPr>
              <a:t>als auch </a:t>
            </a:r>
            <a:r>
              <a:rPr lang="de-DE" b="1" dirty="0" err="1" smtClean="0">
                <a:sym typeface="Wingdings" panose="05000000000000000000" pitchFamily="2" charset="2"/>
              </a:rPr>
              <a:t>Drittstaatler</a:t>
            </a:r>
            <a:r>
              <a:rPr lang="de-DE" b="1" dirty="0" smtClean="0">
                <a:sym typeface="Wingdings" panose="05000000000000000000" pitchFamily="2" charset="2"/>
              </a:rPr>
              <a:t>*innen </a:t>
            </a:r>
          </a:p>
          <a:p>
            <a:endParaRPr lang="de-DE" b="1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ym typeface="Wingdings" panose="05000000000000000000" pitchFamily="2" charset="2"/>
              </a:rPr>
              <a:t>Immatrikulation als Austauschstudierende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ym typeface="Wingdings" panose="05000000000000000000" pitchFamily="2" charset="2"/>
              </a:rPr>
              <a:t>Teilnahme an </a:t>
            </a:r>
            <a:r>
              <a:rPr lang="de-DE" b="1" dirty="0" smtClean="0">
                <a:sym typeface="Wingdings" panose="05000000000000000000" pitchFamily="2" charset="2"/>
              </a:rPr>
              <a:t>Deutschsprachkursen</a:t>
            </a:r>
            <a:r>
              <a:rPr lang="de-DE" dirty="0" smtClean="0">
                <a:sym typeface="Wingdings" panose="05000000000000000000" pitchFamily="2" charset="2"/>
              </a:rPr>
              <a:t> der Niveaus A1 bis B1 (25 UE/W)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ym typeface="Wingdings" panose="05000000000000000000" pitchFamily="2" charset="2"/>
              </a:rPr>
              <a:t>Öffnung von (englischsprachigen) Lehrveranstaltungen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ym typeface="Wingdings" panose="05000000000000000000" pitchFamily="2" charset="2"/>
              </a:rPr>
              <a:t>Durch Deutschkurse und Besuch von zwei weiteren LV konnten insgesamt </a:t>
            </a:r>
            <a:r>
              <a:rPr lang="de-DE" b="1" dirty="0" smtClean="0">
                <a:sym typeface="Wingdings" panose="05000000000000000000" pitchFamily="2" charset="2"/>
              </a:rPr>
              <a:t>30 ECTS </a:t>
            </a:r>
            <a:r>
              <a:rPr lang="de-DE" dirty="0" smtClean="0">
                <a:sym typeface="Wingdings" panose="05000000000000000000" pitchFamily="2" charset="2"/>
              </a:rPr>
              <a:t>erlangt werden  Ausstellung von </a:t>
            </a:r>
            <a:r>
              <a:rPr lang="de-DE" dirty="0" err="1" smtClean="0">
                <a:sym typeface="Wingdings" panose="05000000000000000000" pitchFamily="2" charset="2"/>
              </a:rPr>
              <a:t>ToR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smtClean="0">
                <a:sym typeface="Wingdings" panose="05000000000000000000" pitchFamily="2" charset="2"/>
              </a:rPr>
              <a:t>zur späteren Anrechnung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ym typeface="Wingdings" panose="05000000000000000000" pitchFamily="2" charset="2"/>
              </a:rPr>
              <a:t>Vergabe von Erasmus+ Stipendien (1.100€ </a:t>
            </a:r>
            <a:r>
              <a:rPr lang="de-DE" dirty="0" err="1" smtClean="0">
                <a:sym typeface="Wingdings" panose="05000000000000000000" pitchFamily="2" charset="2"/>
              </a:rPr>
              <a:t>p.M.</a:t>
            </a:r>
            <a:r>
              <a:rPr lang="de-DE" dirty="0" smtClean="0">
                <a:sym typeface="Wingdings" panose="05000000000000000000" pitchFamily="2" charset="2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endParaRPr lang="de-DE" dirty="0" smtClean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48612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831" y="7168"/>
            <a:ext cx="1138863" cy="1580696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1600" dirty="0" smtClean="0"/>
              <a:t>Reaktion auf den russischen Einmarsch in der Ukraine: 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Study On, Ukraine-Programm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ym typeface="Wingdings" panose="05000000000000000000" pitchFamily="2" charset="2"/>
            </a:endParaRPr>
          </a:p>
          <a:p>
            <a:pPr marL="285750" indent="-285750"/>
            <a:r>
              <a:rPr lang="de-DE" dirty="0">
                <a:sym typeface="Wingdings" panose="05000000000000000000" pitchFamily="2" charset="2"/>
              </a:rPr>
              <a:t>56 Personen haben das Studium im Mai 2022 </a:t>
            </a:r>
            <a:r>
              <a:rPr lang="de-DE" dirty="0" smtClean="0">
                <a:sym typeface="Wingdings" panose="05000000000000000000" pitchFamily="2" charset="2"/>
              </a:rPr>
              <a:t>aufgenommen, 53 das Semester abgeschlossen</a:t>
            </a:r>
          </a:p>
          <a:p>
            <a:pPr marL="285750" indent="-285750"/>
            <a:endParaRPr lang="de-DE" dirty="0" smtClean="0">
              <a:sym typeface="Wingdings" panose="05000000000000000000" pitchFamily="2" charset="2"/>
            </a:endParaRPr>
          </a:p>
          <a:p>
            <a:pPr marL="285750" indent="-285750"/>
            <a:endParaRPr lang="de-DE" dirty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endParaRPr lang="de-DE" dirty="0" smtClean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273116"/>
              </p:ext>
            </p:extLst>
          </p:nvPr>
        </p:nvGraphicFramePr>
        <p:xfrm>
          <a:off x="2424084" y="2353107"/>
          <a:ext cx="4298532" cy="248314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149266">
                  <a:extLst>
                    <a:ext uri="{9D8B030D-6E8A-4147-A177-3AD203B41FA5}">
                      <a16:colId xmlns:a16="http://schemas.microsoft.com/office/drawing/2014/main" val="2100774907"/>
                    </a:ext>
                  </a:extLst>
                </a:gridCol>
                <a:gridCol w="2149266">
                  <a:extLst>
                    <a:ext uri="{9D8B030D-6E8A-4147-A177-3AD203B41FA5}">
                      <a16:colId xmlns:a16="http://schemas.microsoft.com/office/drawing/2014/main" val="3810267341"/>
                    </a:ext>
                  </a:extLst>
                </a:gridCol>
              </a:tblGrid>
              <a:tr h="275905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Nationalität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Anzahl</a:t>
                      </a:r>
                      <a:r>
                        <a:rPr lang="de-DE" sz="1200" baseline="0" dirty="0" smtClean="0"/>
                        <a:t> der TN</a:t>
                      </a:r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736295"/>
                  </a:ext>
                </a:extLst>
              </a:tr>
              <a:tr h="275905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Ukraine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12</a:t>
                      </a:r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320016"/>
                  </a:ext>
                </a:extLst>
              </a:tr>
              <a:tr h="275905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Belarus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2</a:t>
                      </a:r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4719681"/>
                  </a:ext>
                </a:extLst>
              </a:tr>
              <a:tr h="275905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DRC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1</a:t>
                      </a:r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995857"/>
                  </a:ext>
                </a:extLst>
              </a:tr>
              <a:tr h="275905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Sierra Leone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1</a:t>
                      </a:r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655233"/>
                  </a:ext>
                </a:extLst>
              </a:tr>
              <a:tr h="275905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Marokko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1</a:t>
                      </a:r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475563"/>
                  </a:ext>
                </a:extLst>
              </a:tr>
              <a:tr h="275905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Ghana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1</a:t>
                      </a:r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980978"/>
                  </a:ext>
                </a:extLst>
              </a:tr>
              <a:tr h="275905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Afghanistan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2</a:t>
                      </a:r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6769841"/>
                  </a:ext>
                </a:extLst>
              </a:tr>
              <a:tr h="275905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Nigeria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6879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0399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831" y="7168"/>
            <a:ext cx="1138863" cy="1580696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1600" dirty="0" smtClean="0"/>
              <a:t>Study On, Ukraine-Programm</a:t>
            </a:r>
            <a:r>
              <a:rPr lang="de-DE" sz="1600" dirty="0"/>
              <a:t/>
            </a:r>
            <a:br>
              <a:rPr lang="de-DE" sz="1600" dirty="0"/>
            </a:br>
            <a:r>
              <a:rPr lang="de-DE" sz="1600" dirty="0" smtClean="0"/>
              <a:t>Bisheriges Studium der Teilnehmenden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 smtClean="0">
              <a:sym typeface="Wingdings" panose="05000000000000000000" pitchFamily="2" charset="2"/>
            </a:endParaRPr>
          </a:p>
          <a:p>
            <a:pPr marL="285750" indent="-285750"/>
            <a:endParaRPr lang="de-DE" dirty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endParaRPr lang="de-DE" dirty="0" smtClean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057739"/>
              </p:ext>
            </p:extLst>
          </p:nvPr>
        </p:nvGraphicFramePr>
        <p:xfrm>
          <a:off x="630000" y="1475647"/>
          <a:ext cx="6096000" cy="22250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42597821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5489686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200" baseline="0" dirty="0" smtClean="0"/>
                        <a:t>Bisherige Fachrichtung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Anzahl</a:t>
                      </a:r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3647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Medizin/Gesundheit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34 (davon</a:t>
                      </a:r>
                      <a:r>
                        <a:rPr lang="de-DE" sz="1200" baseline="0" dirty="0" smtClean="0"/>
                        <a:t> 32 aus Nigeria)</a:t>
                      </a:r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6604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BWL/VWL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8</a:t>
                      </a:r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622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Informatik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2</a:t>
                      </a:r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28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Architektur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1</a:t>
                      </a:r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604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Apparative Biotechnologie (</a:t>
                      </a:r>
                      <a:r>
                        <a:rPr lang="de-DE" sz="1200" dirty="0" err="1" smtClean="0"/>
                        <a:t>B.Sc</a:t>
                      </a:r>
                      <a:r>
                        <a:rPr lang="de-DE" sz="1200" dirty="0" smtClean="0"/>
                        <a:t>.)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1</a:t>
                      </a:r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53184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6422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831" y="7168"/>
            <a:ext cx="1138863" cy="1580696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1600" dirty="0" smtClean="0"/>
              <a:t>Wintersemester 2022/23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>
          <a:xfrm>
            <a:off x="593174" y="1256499"/>
            <a:ext cx="7886700" cy="3643860"/>
          </a:xfrm>
        </p:spPr>
        <p:txBody>
          <a:bodyPr/>
          <a:lstStyle/>
          <a:p>
            <a:pPr marL="285750" indent="-285750"/>
            <a:r>
              <a:rPr lang="de-DE" dirty="0" smtClean="0">
                <a:sym typeface="Wingdings" panose="05000000000000000000" pitchFamily="2" charset="2"/>
              </a:rPr>
              <a:t>Ausbau der studienvorbereitenden Deutschkurse (5 Kurse, A1 bis C1)</a:t>
            </a:r>
          </a:p>
          <a:p>
            <a:pPr marL="285750" indent="-285750"/>
            <a:endParaRPr lang="de-DE" dirty="0" smtClean="0">
              <a:sym typeface="Wingdings" panose="05000000000000000000" pitchFamily="2" charset="2"/>
            </a:endParaRPr>
          </a:p>
          <a:p>
            <a:pPr marL="285750" indent="-285750"/>
            <a:r>
              <a:rPr lang="de-DE" dirty="0" smtClean="0">
                <a:sym typeface="Wingdings" panose="05000000000000000000" pitchFamily="2" charset="2"/>
              </a:rPr>
              <a:t>Insgesamt 103 Teilnehmende in den Deutschkursen (auch nicht-Ukraine)</a:t>
            </a:r>
          </a:p>
          <a:p>
            <a:pPr marL="285750" indent="-285750"/>
            <a:endParaRPr lang="de-DE" dirty="0" smtClean="0">
              <a:sym typeface="Wingdings" panose="05000000000000000000" pitchFamily="2" charset="2"/>
            </a:endParaRPr>
          </a:p>
          <a:p>
            <a:pPr marL="285750" indent="-285750"/>
            <a:r>
              <a:rPr lang="de-DE" dirty="0" smtClean="0">
                <a:sym typeface="Wingdings" panose="05000000000000000000" pitchFamily="2" charset="2"/>
              </a:rPr>
              <a:t>Studierende aus der Ukraine werden noch bis Februar mit Erasmus+ Stipendien und weiteren DAAD-Stipendien unterstützt.</a:t>
            </a:r>
          </a:p>
          <a:p>
            <a:pPr marL="285750" indent="-285750"/>
            <a:endParaRPr lang="de-DE" dirty="0" smtClean="0">
              <a:sym typeface="Wingdings" panose="05000000000000000000" pitchFamily="2" charset="2"/>
            </a:endParaRPr>
          </a:p>
          <a:p>
            <a:pPr marL="285750" indent="-285750"/>
            <a:endParaRPr lang="de-DE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dirty="0" smtClean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endParaRPr lang="de-DE" dirty="0" smtClean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23764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Perspektiven</a:t>
            </a:r>
            <a:endParaRPr lang="de-DE" sz="28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>
          <a:xfrm>
            <a:off x="630000" y="937718"/>
            <a:ext cx="7886700" cy="3643860"/>
          </a:xfrm>
        </p:spPr>
        <p:txBody>
          <a:bodyPr/>
          <a:lstStyle/>
          <a:p>
            <a:r>
              <a:rPr lang="de-DE" dirty="0" smtClean="0">
                <a:sym typeface="Wingdings" panose="05000000000000000000" pitchFamily="2" charset="2"/>
              </a:rPr>
              <a:t>Die Studierenden sind trotz Mehrfachbelastungen hochmotiviert und leistungsfähig.</a:t>
            </a:r>
          </a:p>
          <a:p>
            <a:endParaRPr lang="de-DE" sz="1800" b="1" dirty="0" smtClean="0">
              <a:sym typeface="Wingdings" panose="05000000000000000000" pitchFamily="2" charset="2"/>
            </a:endParaRPr>
          </a:p>
          <a:p>
            <a:endParaRPr lang="de-DE" sz="1800" b="1" dirty="0" smtClean="0">
              <a:sym typeface="Wingdings" panose="05000000000000000000" pitchFamily="2" charset="2"/>
            </a:endParaRPr>
          </a:p>
          <a:p>
            <a:r>
              <a:rPr lang="de-DE" sz="1800" b="1" dirty="0" smtClean="0">
                <a:sym typeface="Wingdings" panose="05000000000000000000" pitchFamily="2" charset="2"/>
              </a:rPr>
              <a:t>Indikator</a:t>
            </a:r>
            <a:r>
              <a:rPr lang="de-DE" sz="1800" dirty="0" smtClean="0">
                <a:sym typeface="Wingdings" panose="05000000000000000000" pitchFamily="2" charset="2"/>
              </a:rPr>
              <a:t>: Ergebnisse der Deutschprüfungen im Sommersemester (Mai bis August)</a:t>
            </a:r>
            <a:endParaRPr lang="de-DE" sz="1800" dirty="0">
              <a:sym typeface="Wingdings" panose="05000000000000000000" pitchFamily="2" charset="2"/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879215"/>
              </p:ext>
            </p:extLst>
          </p:nvPr>
        </p:nvGraphicFramePr>
        <p:xfrm>
          <a:off x="600638" y="2665605"/>
          <a:ext cx="7805340" cy="184557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951335">
                  <a:extLst>
                    <a:ext uri="{9D8B030D-6E8A-4147-A177-3AD203B41FA5}">
                      <a16:colId xmlns:a16="http://schemas.microsoft.com/office/drawing/2014/main" val="813980136"/>
                    </a:ext>
                  </a:extLst>
                </a:gridCol>
                <a:gridCol w="1951335">
                  <a:extLst>
                    <a:ext uri="{9D8B030D-6E8A-4147-A177-3AD203B41FA5}">
                      <a16:colId xmlns:a16="http://schemas.microsoft.com/office/drawing/2014/main" val="2235081643"/>
                    </a:ext>
                  </a:extLst>
                </a:gridCol>
                <a:gridCol w="1951335">
                  <a:extLst>
                    <a:ext uri="{9D8B030D-6E8A-4147-A177-3AD203B41FA5}">
                      <a16:colId xmlns:a16="http://schemas.microsoft.com/office/drawing/2014/main" val="3004012914"/>
                    </a:ext>
                  </a:extLst>
                </a:gridCol>
                <a:gridCol w="1951335">
                  <a:extLst>
                    <a:ext uri="{9D8B030D-6E8A-4147-A177-3AD203B41FA5}">
                      <a16:colId xmlns:a16="http://schemas.microsoft.com/office/drawing/2014/main" val="141966557"/>
                    </a:ext>
                  </a:extLst>
                </a:gridCol>
              </a:tblGrid>
              <a:tr h="290326">
                <a:tc gridSpan="2">
                  <a:txBody>
                    <a:bodyPr/>
                    <a:lstStyle/>
                    <a:p>
                      <a:r>
                        <a:rPr lang="de-DE" dirty="0" smtClean="0"/>
                        <a:t>Niveau zum</a:t>
                      </a:r>
                      <a:r>
                        <a:rPr lang="de-DE" baseline="0" dirty="0" smtClean="0"/>
                        <a:t> Kursstart</a:t>
                      </a:r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dirty="0" smtClean="0"/>
                        <a:t>Niveau bei </a:t>
                      </a:r>
                      <a:r>
                        <a:rPr lang="de-DE" dirty="0" err="1" smtClean="0"/>
                        <a:t>Kursende</a:t>
                      </a:r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1281814"/>
                  </a:ext>
                </a:extLst>
              </a:tr>
              <a:tr h="369953">
                <a:tc>
                  <a:txBody>
                    <a:bodyPr/>
                    <a:lstStyle/>
                    <a:p>
                      <a:r>
                        <a:rPr lang="de-DE" dirty="0" smtClean="0"/>
                        <a:t>A0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66%  (35/53)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0727"/>
                  </a:ext>
                </a:extLst>
              </a:tr>
              <a:tr h="369953">
                <a:tc>
                  <a:txBody>
                    <a:bodyPr/>
                    <a:lstStyle/>
                    <a:p>
                      <a:r>
                        <a:rPr lang="de-DE" dirty="0" smtClean="0"/>
                        <a:t>A1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25% (13/53)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11% (6/53)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0103838"/>
                  </a:ext>
                </a:extLst>
              </a:tr>
              <a:tr h="369953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51% (27/53)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209281"/>
                  </a:ext>
                </a:extLst>
              </a:tr>
              <a:tr h="369953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B1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34% (18/53)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250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5289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Perspektiven</a:t>
            </a:r>
            <a:endParaRPr lang="de-DE" sz="28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>
          <a:xfrm>
            <a:off x="630000" y="937718"/>
            <a:ext cx="7886700" cy="3643860"/>
          </a:xfrm>
        </p:spPr>
        <p:txBody>
          <a:bodyPr/>
          <a:lstStyle/>
          <a:p>
            <a:r>
              <a:rPr lang="de-DE" dirty="0" smtClean="0">
                <a:sym typeface="Wingdings" panose="05000000000000000000" pitchFamily="2" charset="2"/>
              </a:rPr>
              <a:t>Die Studierenden verfügen über substantielle Kenntnisse in Bereichen mit hohem Fachkräftebedarf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ym typeface="Wingdings" panose="05000000000000000000" pitchFamily="2" charset="2"/>
              </a:rPr>
              <a:t>Von 34 Medizinstudierenden haben 23 Interesse an der Aufnahme eins Pflegestudiums geäußert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ym typeface="Wingdings" panose="05000000000000000000" pitchFamily="2" charset="2"/>
              </a:rPr>
              <a:t>Interesse von Gesundheitseinrichtungen der Region ist hoch, sowohl für Nebentätigkeiten als auch für Ausbildungen und als Praxispartner</a:t>
            </a:r>
          </a:p>
          <a:p>
            <a:endParaRPr lang="de-DE" sz="1800" b="1" dirty="0" smtClean="0">
              <a:sym typeface="Wingdings" panose="05000000000000000000" pitchFamily="2" charset="2"/>
            </a:endParaRPr>
          </a:p>
          <a:p>
            <a:endParaRPr lang="de-DE" sz="1800" b="1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94964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30000" y="322811"/>
            <a:ext cx="7886700" cy="796560"/>
          </a:xfrm>
        </p:spPr>
        <p:txBody>
          <a:bodyPr/>
          <a:lstStyle/>
          <a:p>
            <a:r>
              <a:rPr lang="de-DE" dirty="0" smtClean="0"/>
              <a:t>Perspektiven – Beispiel </a:t>
            </a:r>
            <a:endParaRPr lang="de-DE" sz="28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>
          <a:xfrm>
            <a:off x="630000" y="1084525"/>
            <a:ext cx="7886700" cy="3643860"/>
          </a:xfrm>
        </p:spPr>
        <p:txBody>
          <a:bodyPr/>
          <a:lstStyle/>
          <a:p>
            <a:r>
              <a:rPr lang="de-DE" b="1" dirty="0" smtClean="0"/>
              <a:t>Beispiel 1: Student*in aus Nigeria</a:t>
            </a:r>
          </a:p>
          <a:p>
            <a:endParaRPr lang="de-DE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Medizinstudium </a:t>
            </a:r>
            <a:r>
              <a:rPr lang="de-DE" dirty="0" smtClean="0"/>
              <a:t>an der </a:t>
            </a:r>
            <a:br>
              <a:rPr lang="de-DE" dirty="0" smtClean="0"/>
            </a:br>
            <a:r>
              <a:rPr lang="de-DE" dirty="0" smtClean="0"/>
              <a:t>International </a:t>
            </a:r>
            <a:r>
              <a:rPr lang="de-DE" dirty="0"/>
              <a:t>European </a:t>
            </a:r>
            <a:r>
              <a:rPr lang="de-DE" dirty="0" smtClean="0"/>
              <a:t>University in Kiew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8 Semester abgeschlossen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Absolviert aktuell den B2-Deutschkurs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Arbeitet seit August 2022 am </a:t>
            </a:r>
            <a:r>
              <a:rPr lang="de-DE" dirty="0" smtClean="0"/>
              <a:t>in einem Klinikum als Hilfspfleger*in, </a:t>
            </a:r>
            <a:r>
              <a:rPr lang="de-DE" dirty="0" smtClean="0"/>
              <a:t>möchte ab Januar seinen Stundenumfang aufstocken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Studienwunsch: </a:t>
            </a:r>
            <a:r>
              <a:rPr lang="de-DE" dirty="0" err="1" smtClean="0"/>
              <a:t>B.Sc</a:t>
            </a:r>
            <a:r>
              <a:rPr lang="de-DE" dirty="0" smtClean="0"/>
              <a:t>. Pflege (praxisintegriert)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Aufenthaltsstatus: Fiktionsbescheinigung, gültig bis 25.01.2022</a:t>
            </a:r>
            <a:endParaRPr lang="de-DE" dirty="0"/>
          </a:p>
          <a:p>
            <a:endParaRPr lang="de-DE" dirty="0" smtClean="0"/>
          </a:p>
          <a:p>
            <a:endParaRPr lang="de-DE" sz="1800" dirty="0"/>
          </a:p>
          <a:p>
            <a:r>
              <a:rPr lang="de-DE" sz="1800" dirty="0" smtClean="0"/>
              <a:t> </a:t>
            </a:r>
            <a:endParaRPr lang="de-DE" sz="1800" b="1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1245531"/>
      </p:ext>
    </p:extLst>
  </p:cSld>
  <p:clrMapOvr>
    <a:masterClrMapping/>
  </p:clrMapOvr>
</p:sld>
</file>

<file path=ppt/theme/theme1.xml><?xml version="1.0" encoding="utf-8"?>
<a:theme xmlns:a="http://schemas.openxmlformats.org/drawingml/2006/main" name="FH_Titelse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>
          <a:defRPr sz="2600" b="1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H_Inhaltsseit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 sz="600" b="1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665</Words>
  <Application>Microsoft Office PowerPoint</Application>
  <PresentationFormat>Bildschirmpräsentation (16:10)</PresentationFormat>
  <Paragraphs>177</Paragraphs>
  <Slides>14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14</vt:i4>
      </vt:variant>
    </vt:vector>
  </HeadingPairs>
  <TitlesOfParts>
    <vt:vector size="22" baseType="lpstr">
      <vt:lpstr>Arial</vt:lpstr>
      <vt:lpstr>Calibri</vt:lpstr>
      <vt:lpstr>UnitPro-Medium</vt:lpstr>
      <vt:lpstr>UnitPro-Regular</vt:lpstr>
      <vt:lpstr>Verdana</vt:lpstr>
      <vt:lpstr>Wingdings</vt:lpstr>
      <vt:lpstr>FH_Titelseite</vt:lpstr>
      <vt:lpstr>FH_Inhaltsseiten</vt:lpstr>
      <vt:lpstr>Drittstaatler*innen aus der Ukraine als Studierende an der FH Bielefeld</vt:lpstr>
      <vt:lpstr>Studieren in Bielefeld, Minden und Gütersloh</vt:lpstr>
      <vt:lpstr>Reaktion auf den russischen Einmarsch in der Ukraine:   Study On, Ukraine-Programm</vt:lpstr>
      <vt:lpstr>Reaktion auf den russischen Einmarsch in der Ukraine:   Study On, Ukraine-Programm</vt:lpstr>
      <vt:lpstr>Study On, Ukraine-Programm Bisheriges Studium der Teilnehmenden</vt:lpstr>
      <vt:lpstr>Wintersemester 2022/23</vt:lpstr>
      <vt:lpstr>Perspektiven</vt:lpstr>
      <vt:lpstr>Perspektiven</vt:lpstr>
      <vt:lpstr>Perspektiven – Beispiel </vt:lpstr>
      <vt:lpstr>Perspektiven – Beispiel </vt:lpstr>
      <vt:lpstr>Herausforderung - Aufenthaltstitel  </vt:lpstr>
      <vt:lpstr>Herausforderung - Aufenthaltstitel  </vt:lpstr>
      <vt:lpstr>Herausforderung – Studienfinanzierung  </vt:lpstr>
      <vt:lpstr>PowerPoint-Präsentation</vt:lpstr>
    </vt:vector>
  </TitlesOfParts>
  <Company>Fachhochschule Bielefeld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Fachhoschule Bielefeld</dc:title>
  <dc:creator>CFRITZ1</dc:creator>
  <cp:lastModifiedBy>sneuhausewering</cp:lastModifiedBy>
  <cp:revision>218</cp:revision>
  <dcterms:created xsi:type="dcterms:W3CDTF">2018-07-20T07:41:11Z</dcterms:created>
  <dcterms:modified xsi:type="dcterms:W3CDTF">2022-12-20T11:38:54Z</dcterms:modified>
</cp:coreProperties>
</file>